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Lst>
  <p:notesMasterIdLst>
    <p:notesMasterId r:id="rId11"/>
  </p:notesMasterIdLst>
  <p:handoutMasterIdLst>
    <p:handoutMasterId r:id="rId12"/>
  </p:handoutMasterIdLst>
  <p:sldIdLst>
    <p:sldId id="256" r:id="rId2"/>
    <p:sldId id="257" r:id="rId3"/>
    <p:sldId id="258" r:id="rId4"/>
    <p:sldId id="259" r:id="rId5"/>
    <p:sldId id="260" r:id="rId6"/>
    <p:sldId id="261" r:id="rId7"/>
    <p:sldId id="262" r:id="rId8"/>
    <p:sldId id="263" r:id="rId9"/>
    <p:sldId id="266" r:id="rId1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A85D"/>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5588"/>
  </p:normalViewPr>
  <p:slideViewPr>
    <p:cSldViewPr snapToGrid="0">
      <p:cViewPr>
        <p:scale>
          <a:sx n="91" d="100"/>
          <a:sy n="91" d="100"/>
        </p:scale>
        <p:origin x="1640" y="2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C309853-0D58-42F3-BAA7-CC16E7989B16}" type="datetimeFigureOut">
              <a:rPr lang="en-NZ" smtClean="0"/>
              <a:t>15/07/20</a:t>
            </a:fld>
            <a:endParaRPr lang="en-NZ"/>
          </a:p>
        </p:txBody>
      </p:sp>
      <p:sp>
        <p:nvSpPr>
          <p:cNvPr id="4" name="Footer Placeholder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81C8FE94-E9CF-426B-8CC7-4B8C0B7FBC4C}" type="slidenum">
              <a:rPr lang="en-NZ" smtClean="0"/>
              <a:t>‹#›</a:t>
            </a:fld>
            <a:endParaRPr lang="en-NZ"/>
          </a:p>
        </p:txBody>
      </p:sp>
    </p:spTree>
    <p:extLst>
      <p:ext uri="{BB962C8B-B14F-4D97-AF65-F5344CB8AC3E}">
        <p14:creationId xmlns:p14="http://schemas.microsoft.com/office/powerpoint/2010/main" val="259940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37608301-531B-F94A-87BC-A4A06733FC77}" type="datetimeFigureOut">
              <a:rPr lang="en-US" smtClean="0"/>
              <a:t>7/15/20</a:t>
            </a:fld>
            <a:endParaRPr lang="en-US"/>
          </a:p>
        </p:txBody>
      </p:sp>
      <p:sp>
        <p:nvSpPr>
          <p:cNvPr id="4" name="Slide Image Placeholder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4AFDE460-9394-C345-B4FA-A91AE990BB17}" type="slidenum">
              <a:rPr lang="en-US" smtClean="0"/>
              <a:t>‹#›</a:t>
            </a:fld>
            <a:endParaRPr lang="en-US"/>
          </a:p>
        </p:txBody>
      </p:sp>
    </p:spTree>
    <p:extLst>
      <p:ext uri="{BB962C8B-B14F-4D97-AF65-F5344CB8AC3E}">
        <p14:creationId xmlns:p14="http://schemas.microsoft.com/office/powerpoint/2010/main" val="293925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The 7 daily phrases are highlighted in the PPT with a story to go with each. Depending on your time and context, choose some of the stories below when sharing the PPT on Sunday 2 August, to introduce the week’s prayer focus.</a:t>
            </a:r>
            <a:endParaRPr lang="en-NZ"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Make the bookmarks available before or after the power point.</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1</a:t>
            </a:fld>
            <a:endParaRPr lang="en-US"/>
          </a:p>
        </p:txBody>
      </p:sp>
    </p:spTree>
    <p:extLst>
      <p:ext uri="{BB962C8B-B14F-4D97-AF65-F5344CB8AC3E}">
        <p14:creationId xmlns:p14="http://schemas.microsoft.com/office/powerpoint/2010/main" val="227465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MAKE SPACE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churches have already thought carefully about a physical space for children in the Sunday worship. The Children &amp; Families team recommend a suitable space at or near the front where children can see, hear and participate more easily. One church who did this recently noticed a boy who usually sat with Grandma near the back joining in for the first time. Two other children had physical difficulties.  When the children were asked what they liked, they said they ‘felt safe.’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Often a kids’ area in a back corner of the church can give the unspoken message that ‘worship isn’t for children, just keep them quiet and entertained until they go out’, but Jesus said: ‘Let the children come to me and do not hinder them.’ What SPACE (physical and invitational) is being made in your church for children to participate?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2</a:t>
            </a:fld>
            <a:endParaRPr lang="en-US"/>
          </a:p>
        </p:txBody>
      </p:sp>
    </p:spTree>
    <p:extLst>
      <p:ext uri="{BB962C8B-B14F-4D97-AF65-F5344CB8AC3E}">
        <p14:creationId xmlns:p14="http://schemas.microsoft.com/office/powerpoint/2010/main" val="395230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walk this week around your </a:t>
            </a:r>
            <a:r>
              <a:rPr lang="en-US" sz="1200" kern="1200" dirty="0" err="1">
                <a:solidFill>
                  <a:schemeClr val="tx1"/>
                </a:solidFill>
                <a:effectLst/>
                <a:latin typeface="+mn-lt"/>
                <a:ea typeface="+mn-ea"/>
                <a:cs typeface="+mn-cs"/>
              </a:rPr>
              <a:t>neighbourhood</a:t>
            </a:r>
            <a:r>
              <a:rPr lang="en-US" sz="1200" kern="1200" dirty="0">
                <a:solidFill>
                  <a:schemeClr val="tx1"/>
                </a:solidFill>
                <a:effectLst/>
                <a:latin typeface="+mn-lt"/>
                <a:ea typeface="+mn-ea"/>
                <a:cs typeface="+mn-cs"/>
              </a:rPr>
              <a:t> and notice:</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many children live in your street? What are families up to? Where is your nearest primary school or early childhood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Where else do you notice children e.g. at parks, playgrounds, the supermarket and shopping areas?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well are children with physical difficulties catered for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signs and access?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walk, pray for the children and the families you see, plus those you don’t see but you know that they are there.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might God want you to notice?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3</a:t>
            </a:fld>
            <a:endParaRPr lang="en-US"/>
          </a:p>
        </p:txBody>
      </p:sp>
    </p:spTree>
    <p:extLst>
      <p:ext uri="{BB962C8B-B14F-4D97-AF65-F5344CB8AC3E}">
        <p14:creationId xmlns:p14="http://schemas.microsoft.com/office/powerpoint/2010/main" val="376590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Family Works Otago run a Growing Taller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for children, many of whom have difficulty managing their emotions. Our facilitators talk about the importance of adults taking the time to talk positively with and about children.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child said “When I got in the car and you (the parent) said I’m really pleased to see you, I just about jumped out of my car seat.”</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asked “What would you like people to say about you?”, the children responded that they would like to hear that they are kind, caring and they have good ideas.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it take?  Examples of kind words…. I think about you when we’re apart, my world is better with you in it, you make me smile.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4</a:t>
            </a:fld>
            <a:endParaRPr lang="en-US"/>
          </a:p>
        </p:txBody>
      </p:sp>
    </p:spTree>
    <p:extLst>
      <p:ext uri="{BB962C8B-B14F-4D97-AF65-F5344CB8AC3E}">
        <p14:creationId xmlns:p14="http://schemas.microsoft.com/office/powerpoint/2010/main" val="1786046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HOW DOES IT FEEL?</a:t>
            </a:r>
          </a:p>
          <a:p>
            <a:r>
              <a:rPr lang="en-GB" sz="1200" kern="1200" dirty="0">
                <a:solidFill>
                  <a:schemeClr val="tx1"/>
                </a:solidFill>
                <a:effectLst/>
                <a:latin typeface="+mn-lt"/>
                <a:ea typeface="+mn-ea"/>
                <a:cs typeface="+mn-cs"/>
              </a:rPr>
              <a:t>A girl with Down Syndrome invited 15 people to her birthday party.  Sadly, she never received any invitations to their parties.  It is so important to be included.  Yes, it is hard work sometimes - there might be behavioural issues/difficulties.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the parents of the child how to navigate these difficulties.  The parents might need to be there for a while to ensure that their child is ok.  Parents get hurt as much as the children do.  They want to make sure their child is ok and not left at the back of the hall by themselves.  They have to know that they can ‘trust’.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Think about what it is like for someone with a learning disability. Make sure at church or at a party or in a playground there are signs that are easy to read, good pictorials, and think about what it is like for someone living with a learning disability.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not easy ………………. But…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5</a:t>
            </a:fld>
            <a:endParaRPr lang="en-US"/>
          </a:p>
        </p:txBody>
      </p:sp>
    </p:spTree>
    <p:extLst>
      <p:ext uri="{BB962C8B-B14F-4D97-AF65-F5344CB8AC3E}">
        <p14:creationId xmlns:p14="http://schemas.microsoft.com/office/powerpoint/2010/main" val="92356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CELEBRATE!</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churches include celebrations or ‘God moments’ in a sharing time in church – often with a </a:t>
            </a:r>
            <a:r>
              <a:rPr lang="en-US" sz="1200" kern="1200" dirty="0" err="1">
                <a:solidFill>
                  <a:schemeClr val="tx1"/>
                </a:solidFill>
                <a:effectLst/>
                <a:latin typeface="+mn-lt"/>
                <a:ea typeface="+mn-ea"/>
                <a:cs typeface="+mn-cs"/>
              </a:rPr>
              <a:t>lolly</a:t>
            </a:r>
            <a:r>
              <a:rPr lang="en-US" sz="1200" kern="1200" dirty="0">
                <a:solidFill>
                  <a:schemeClr val="tx1"/>
                </a:solidFill>
                <a:effectLst/>
                <a:latin typeface="+mn-lt"/>
                <a:ea typeface="+mn-ea"/>
                <a:cs typeface="+mn-cs"/>
              </a:rPr>
              <a:t> or a chocolate jar! In one large church, people of all ages come to the front to share into the microphone before a group prayer or blessing. This could take quite a while some weeks, and a question came up at one staff meeting: ‘Was there some way to filter out the less important celebrations like a win at soccer or losing a tooth because those children are probably just coming up to get a chocolate anyway! A robust discussion followed!</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a good time to review the practical details of that slot in the service but the church leaders were able to affirm again the importance of this all-age celebration time. As someone said, ‘In the eyes of the 5 year old, their lost tooth WAS as important as the 90 year old birthday.’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 we include children in our faith community celebrations?</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children show us something more about celebrating the simple joys of life?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6</a:t>
            </a:fld>
            <a:endParaRPr lang="en-US"/>
          </a:p>
        </p:txBody>
      </p:sp>
    </p:spTree>
    <p:extLst>
      <p:ext uri="{BB962C8B-B14F-4D97-AF65-F5344CB8AC3E}">
        <p14:creationId xmlns:p14="http://schemas.microsoft.com/office/powerpoint/2010/main" val="7562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LET’S BOTHER TO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taking the time to learn to care, the gifts of engagement are often far greater than any difficulties.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beginning of the Level 4 lockdown, a single mother needed to go to the supermarket and there was no one to look after her special needs daughter, so she had to take her along.  It was during the days of only one person being allowed into the supermarket at a time.  The supermarket wouldn’t let the mother take her child in with her.</a:t>
            </a:r>
            <a:r>
              <a:rPr lang="en-GB" sz="1200" b="1"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woman in the queue offered to sit with the child in the car so that the mother could do the shopping.  This woman willingly gave up her place in the queue to help someone else: there was generosity of recognising there was a need.  The mother was willing to trust this stranger with her daughter.  The mother knew her child was safe and that she was able to buy food for them.</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7</a:t>
            </a:fld>
            <a:endParaRPr lang="en-US"/>
          </a:p>
        </p:txBody>
      </p:sp>
    </p:spTree>
    <p:extLst>
      <p:ext uri="{BB962C8B-B14F-4D97-AF65-F5344CB8AC3E}">
        <p14:creationId xmlns:p14="http://schemas.microsoft.com/office/powerpoint/2010/main" val="93269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LET’S BE BETTER</a:t>
            </a:r>
            <a:endParaRPr lang="en-NZ"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Christians, God calls us to ‘be better’. Jesus certainly had plenty to say about the way people behaved towards one another and challenged people to ‘do better’. On more than one occasion, he used a child to help illustrate his point. Do you remember this story, which has been recorded 3 times in the gospels of Matthew, Mark and Luke? Let’s listen again…</a:t>
            </a:r>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One day, the disciples were arguing with each other about who was the best. Who could run the fastest? Who did Jesus like most? Who got the most important jobs? Who was the smartest? We don't know for sure what they were arguing about - we can only guess. </a:t>
            </a:r>
          </a:p>
          <a:p>
            <a:r>
              <a:rPr lang="en-NZ" sz="1200" kern="1200" dirty="0">
                <a:solidFill>
                  <a:schemeClr val="tx1"/>
                </a:solidFill>
                <a:effectLst/>
                <a:latin typeface="+mn-lt"/>
                <a:ea typeface="+mn-ea"/>
                <a:cs typeface="+mn-cs"/>
              </a:rPr>
              <a:t>Then Jesus called them over to him and asked what they had been talking about....they looked at the floor and said nothing. So Jesus decided it was time for a lesson. He told them that if they really wanted to be the greatest, they had to learn how to be gentle, humble and kind. They had to remember how to be open, curious and keen to learn. They had to unlearn judging others by the way they look and instead learn to embrace those who are often overlooked. And to show them what he meant, he called a child over and wrapped his arms around the little one and said "Whoever welcomes one such child in my name welcomes me..."</a:t>
            </a:r>
            <a:r>
              <a:rPr lang="en-NZ" dirty="0">
                <a:effectLst/>
              </a:rPr>
              <a:t> </a:t>
            </a:r>
            <a:endParaRPr lang="en-US" dirty="0"/>
          </a:p>
        </p:txBody>
      </p:sp>
      <p:sp>
        <p:nvSpPr>
          <p:cNvPr id="4" name="Slide Number Placeholder 3"/>
          <p:cNvSpPr>
            <a:spLocks noGrp="1"/>
          </p:cNvSpPr>
          <p:nvPr>
            <p:ph type="sldNum" sz="quarter" idx="5"/>
          </p:nvPr>
        </p:nvSpPr>
        <p:spPr/>
        <p:txBody>
          <a:bodyPr/>
          <a:lstStyle/>
          <a:p>
            <a:fld id="{4AFDE460-9394-C345-B4FA-A91AE990BB17}" type="slidenum">
              <a:rPr lang="en-US" smtClean="0"/>
              <a:t>8</a:t>
            </a:fld>
            <a:endParaRPr lang="en-US"/>
          </a:p>
        </p:txBody>
      </p:sp>
    </p:spTree>
    <p:extLst>
      <p:ext uri="{BB962C8B-B14F-4D97-AF65-F5344CB8AC3E}">
        <p14:creationId xmlns:p14="http://schemas.microsoft.com/office/powerpoint/2010/main" val="1233779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2836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034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82338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161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03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369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6103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3152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377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1337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7/15/20</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810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7/15/20</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714313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pcfm.org.nz/"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prayingforchildren2020.wordpress.com/blog-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12816" y="2211388"/>
            <a:ext cx="5486400" cy="914400"/>
          </a:xfrm>
        </p:spPr>
        <p:txBody>
          <a:bodyPr>
            <a:normAutofit/>
          </a:bodyPr>
          <a:lstStyle/>
          <a:p>
            <a:pPr marL="0" indent="0">
              <a:buNone/>
            </a:pPr>
            <a:r>
              <a:rPr lang="en-NZ" sz="2800" dirty="0">
                <a:solidFill>
                  <a:schemeClr val="tx1"/>
                </a:solidFill>
                <a:latin typeface="Arial" panose="020B0604020202020204" pitchFamily="34" charset="0"/>
                <a:cs typeface="Arial" panose="020B0604020202020204" pitchFamily="34" charset="0"/>
              </a:rPr>
              <a:t>2-8 August 2020</a:t>
            </a:r>
          </a:p>
        </p:txBody>
      </p:sp>
      <p:sp>
        <p:nvSpPr>
          <p:cNvPr id="2" name="Title 1"/>
          <p:cNvSpPr>
            <a:spLocks noGrp="1"/>
          </p:cNvSpPr>
          <p:nvPr>
            <p:ph type="ctrTitle" idx="4294967295"/>
          </p:nvPr>
        </p:nvSpPr>
        <p:spPr>
          <a:xfrm>
            <a:off x="484577" y="507028"/>
            <a:ext cx="5742878" cy="1783891"/>
          </a:xfrm>
          <a:solidFill>
            <a:schemeClr val="accent1"/>
          </a:solidFill>
        </p:spPr>
        <p:txBody>
          <a:bodyPr>
            <a:noAutofit/>
          </a:bodyPr>
          <a:lstStyle/>
          <a:p>
            <a:pPr algn="ctr"/>
            <a:br>
              <a:rPr lang="en-NZ" sz="4000" b="1" dirty="0">
                <a:solidFill>
                  <a:schemeClr val="tx1"/>
                </a:solidFill>
                <a:latin typeface="Arial" panose="020B0604020202020204" pitchFamily="34" charset="0"/>
                <a:cs typeface="Arial" panose="020B0604020202020204" pitchFamily="34" charset="0"/>
              </a:rPr>
            </a:br>
            <a:r>
              <a:rPr lang="en-NZ" sz="4000" b="1" dirty="0">
                <a:solidFill>
                  <a:schemeClr val="tx1"/>
                </a:solidFill>
                <a:latin typeface="Arial" panose="020B0604020202020204" pitchFamily="34" charset="0"/>
                <a:cs typeface="Arial" panose="020B0604020202020204" pitchFamily="34" charset="0"/>
              </a:rPr>
              <a:t>Praying for children</a:t>
            </a:r>
            <a:br>
              <a:rPr lang="en-NZ" sz="4000" b="1" dirty="0">
                <a:solidFill>
                  <a:schemeClr val="tx1"/>
                </a:solidFill>
                <a:latin typeface="Arial" panose="020B0604020202020204" pitchFamily="34" charset="0"/>
                <a:cs typeface="Arial" panose="020B0604020202020204" pitchFamily="34" charset="0"/>
              </a:rPr>
            </a:br>
            <a:r>
              <a:rPr lang="en-US" sz="4000" i="1" dirty="0">
                <a:solidFill>
                  <a:schemeClr val="tx1"/>
                </a:solidFill>
                <a:latin typeface="Arial" panose="020B0604020202020204" pitchFamily="34" charset="0"/>
                <a:cs typeface="Arial" panose="020B0604020202020204" pitchFamily="34" charset="0"/>
              </a:rPr>
              <a:t>Karakia Mo </a:t>
            </a:r>
            <a:r>
              <a:rPr lang="en-US" sz="4000" i="1" dirty="0" err="1">
                <a:solidFill>
                  <a:schemeClr val="tx1"/>
                </a:solidFill>
                <a:latin typeface="Arial" panose="020B0604020202020204" pitchFamily="34" charset="0"/>
                <a:cs typeface="Arial" panose="020B0604020202020204" pitchFamily="34" charset="0"/>
              </a:rPr>
              <a:t>Ngā</a:t>
            </a:r>
            <a:r>
              <a:rPr lang="en-US" sz="4000" i="1" dirty="0">
                <a:solidFill>
                  <a:schemeClr val="tx1"/>
                </a:solidFill>
                <a:latin typeface="Arial" panose="020B0604020202020204" pitchFamily="34" charset="0"/>
                <a:cs typeface="Arial" panose="020B0604020202020204" pitchFamily="34" charset="0"/>
              </a:rPr>
              <a:t> Tamariki</a:t>
            </a:r>
            <a:br>
              <a:rPr lang="en-NZ" sz="4000" b="1" dirty="0">
                <a:latin typeface="Arial" panose="020B0604020202020204" pitchFamily="34" charset="0"/>
                <a:cs typeface="Arial" panose="020B0604020202020204" pitchFamily="34" charset="0"/>
              </a:rPr>
            </a:br>
            <a:endParaRPr lang="en-NZ" sz="4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77" y="3009488"/>
            <a:ext cx="4883803" cy="325749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77" t="-4104" r="32085" b="-3024"/>
          <a:stretch/>
        </p:blipFill>
        <p:spPr>
          <a:xfrm>
            <a:off x="6629442" y="507028"/>
            <a:ext cx="2157719" cy="5759957"/>
          </a:xfrm>
          <a:prstGeom prst="rect">
            <a:avLst/>
          </a:prstGeom>
          <a:ln w="38100">
            <a:solidFill>
              <a:schemeClr val="tx1"/>
            </a:solidFill>
          </a:ln>
        </p:spPr>
      </p:pic>
    </p:spTree>
    <p:extLst>
      <p:ext uri="{BB962C8B-B14F-4D97-AF65-F5344CB8AC3E}">
        <p14:creationId xmlns:p14="http://schemas.microsoft.com/office/powerpoint/2010/main" val="294296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6827" r="3158"/>
          <a:stretch/>
        </p:blipFill>
        <p:spPr>
          <a:xfrm>
            <a:off x="2587083" y="776014"/>
            <a:ext cx="6356196" cy="5296829"/>
          </a:xfrm>
        </p:spPr>
      </p:pic>
      <p:sp>
        <p:nvSpPr>
          <p:cNvPr id="2" name="Title 1"/>
          <p:cNvSpPr>
            <a:spLocks noGrp="1"/>
          </p:cNvSpPr>
          <p:nvPr>
            <p:ph type="title"/>
          </p:nvPr>
        </p:nvSpPr>
        <p:spPr/>
        <p:txBody>
          <a:bodyPr>
            <a:normAutofit/>
          </a:bodyPr>
          <a:lstStyle/>
          <a:p>
            <a:r>
              <a:rPr lang="en-NZ" sz="4800" dirty="0">
                <a:solidFill>
                  <a:schemeClr val="tx1"/>
                </a:solidFill>
                <a:latin typeface="Arial" panose="020B0604020202020204" pitchFamily="34" charset="0"/>
                <a:cs typeface="Arial" panose="020B0604020202020204" pitchFamily="34" charset="0"/>
              </a:rPr>
              <a:t>Make</a:t>
            </a:r>
            <a:br>
              <a:rPr lang="en-NZ" sz="4800" dirty="0">
                <a:solidFill>
                  <a:schemeClr val="tx1"/>
                </a:solidFill>
                <a:latin typeface="Arial" panose="020B0604020202020204" pitchFamily="34" charset="0"/>
                <a:cs typeface="Arial" panose="020B0604020202020204" pitchFamily="34" charset="0"/>
              </a:rPr>
            </a:br>
            <a:r>
              <a:rPr lang="en-NZ" sz="4800" dirty="0">
                <a:solidFill>
                  <a:schemeClr val="tx1"/>
                </a:solidFill>
                <a:latin typeface="Arial" panose="020B0604020202020204" pitchFamily="34" charset="0"/>
                <a:cs typeface="Arial" panose="020B0604020202020204" pitchFamily="34" charset="0"/>
              </a:rPr>
              <a:t>Space</a:t>
            </a:r>
          </a:p>
        </p:txBody>
      </p:sp>
    </p:spTree>
    <p:extLst>
      <p:ext uri="{BB962C8B-B14F-4D97-AF65-F5344CB8AC3E}">
        <p14:creationId xmlns:p14="http://schemas.microsoft.com/office/powerpoint/2010/main" val="379747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dirty="0">
                <a:latin typeface="Arial" panose="020B0604020202020204" pitchFamily="34" charset="0"/>
                <a:cs typeface="Arial" panose="020B0604020202020204" pitchFamily="34" charset="0"/>
              </a:rPr>
              <a:t>Look Around</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35748" t="21743"/>
          <a:stretch/>
        </p:blipFill>
        <p:spPr>
          <a:xfrm>
            <a:off x="2553629" y="724606"/>
            <a:ext cx="3077104" cy="250164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098" y="724607"/>
            <a:ext cx="3860903" cy="2573935"/>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479"/>
          <a:stretch/>
        </p:blipFill>
        <p:spPr>
          <a:xfrm>
            <a:off x="2564990" y="3226246"/>
            <a:ext cx="2799301" cy="2852256"/>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366" t="10615" r="4769" b="4197"/>
          <a:stretch/>
        </p:blipFill>
        <p:spPr>
          <a:xfrm>
            <a:off x="4637189" y="3112277"/>
            <a:ext cx="4506811" cy="2966225"/>
          </a:xfrm>
          <a:prstGeom prst="rect">
            <a:avLst/>
          </a:prstGeom>
          <a:ln w="50800">
            <a:solidFill>
              <a:schemeClr val="tx1"/>
            </a:solidFill>
          </a:ln>
        </p:spPr>
      </p:pic>
    </p:spTree>
    <p:extLst>
      <p:ext uri="{BB962C8B-B14F-4D97-AF65-F5344CB8AC3E}">
        <p14:creationId xmlns:p14="http://schemas.microsoft.com/office/powerpoint/2010/main" val="143703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a:latin typeface="Arial" panose="020B0604020202020204" pitchFamily="34" charset="0"/>
                <a:cs typeface="Arial" panose="020B0604020202020204" pitchFamily="34" charset="0"/>
              </a:rPr>
              <a:t>What</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would </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it take?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5546" y="0"/>
            <a:ext cx="4828479" cy="322653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546" y="3639015"/>
            <a:ext cx="4828478" cy="3218985"/>
          </a:xfrm>
          <a:prstGeom prst="rect">
            <a:avLst/>
          </a:prstGeom>
        </p:spPr>
      </p:pic>
    </p:spTree>
    <p:extLst>
      <p:ext uri="{BB962C8B-B14F-4D97-AF65-F5344CB8AC3E}">
        <p14:creationId xmlns:p14="http://schemas.microsoft.com/office/powerpoint/2010/main" val="56270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a:latin typeface="Arial" panose="020B0604020202020204" pitchFamily="34" charset="0"/>
                <a:cs typeface="Arial" panose="020B0604020202020204" pitchFamily="34" charset="0"/>
              </a:rPr>
              <a:t>How</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does </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it feel?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5223" y="1650381"/>
            <a:ext cx="5772984" cy="3724506"/>
          </a:xfrm>
          <a:effectLst>
            <a:softEdge rad="63500"/>
          </a:effectLst>
        </p:spPr>
      </p:pic>
    </p:spTree>
    <p:extLst>
      <p:ext uri="{BB962C8B-B14F-4D97-AF65-F5344CB8AC3E}">
        <p14:creationId xmlns:p14="http://schemas.microsoft.com/office/powerpoint/2010/main" val="282140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7424"/>
            <a:ext cx="3166946" cy="893529"/>
          </a:xfrm>
        </p:spPr>
        <p:txBody>
          <a:bodyPr>
            <a:noAutofit/>
          </a:bodyPr>
          <a:lstStyle/>
          <a:p>
            <a:r>
              <a:rPr lang="en-NZ" sz="4000" dirty="0">
                <a:latin typeface="Arial" panose="020B0604020202020204" pitchFamily="34" charset="0"/>
                <a:cs typeface="Arial" panose="020B0604020202020204" pitchFamily="34" charset="0"/>
              </a:rPr>
              <a:t>Celebrate!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5932" y="3360021"/>
            <a:ext cx="4665749" cy="3497979"/>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56" y="-43284"/>
            <a:ext cx="4690845" cy="3403305"/>
          </a:xfrm>
          <a:prstGeom prst="rect">
            <a:avLst/>
          </a:prstGeom>
        </p:spPr>
      </p:pic>
      <p:sp>
        <p:nvSpPr>
          <p:cNvPr id="3" name="TextBox 2"/>
          <p:cNvSpPr txBox="1"/>
          <p:nvPr/>
        </p:nvSpPr>
        <p:spPr>
          <a:xfrm rot="19690687">
            <a:off x="-25396" y="3069381"/>
            <a:ext cx="2821148" cy="707886"/>
          </a:xfrm>
          <a:prstGeom prst="rect">
            <a:avLst/>
          </a:prstGeom>
          <a:noFill/>
        </p:spPr>
        <p:txBody>
          <a:bodyPr wrap="square" rtlCol="0">
            <a:spAutoFit/>
          </a:bodyPr>
          <a:lstStyle/>
          <a:p>
            <a:r>
              <a:rPr lang="en-NZ" sz="4000" b="1" dirty="0">
                <a:solidFill>
                  <a:schemeClr val="bg1"/>
                </a:solidFill>
                <a:latin typeface="Arial" panose="020B0604020202020204" pitchFamily="34" charset="0"/>
                <a:cs typeface="Arial" panose="020B0604020202020204" pitchFamily="34" charset="0"/>
              </a:rPr>
              <a:t>Celebrate!</a:t>
            </a:r>
          </a:p>
        </p:txBody>
      </p:sp>
    </p:spTree>
    <p:extLst>
      <p:ext uri="{BB962C8B-B14F-4D97-AF65-F5344CB8AC3E}">
        <p14:creationId xmlns:p14="http://schemas.microsoft.com/office/powerpoint/2010/main" val="359008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a:latin typeface="Arial" panose="020B0604020202020204" pitchFamily="34" charset="0"/>
                <a:cs typeface="Arial" panose="020B0604020202020204" pitchFamily="34" charset="0"/>
              </a:rPr>
              <a:t>Let’s</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bother</a:t>
            </a:r>
            <a:br>
              <a:rPr lang="en-NZ" sz="4800" dirty="0">
                <a:latin typeface="Arial" panose="020B0604020202020204" pitchFamily="34" charset="0"/>
                <a:cs typeface="Arial" panose="020B0604020202020204" pitchFamily="34" charset="0"/>
              </a:rPr>
            </a:br>
            <a:r>
              <a:rPr lang="en-NZ" sz="4800" dirty="0">
                <a:latin typeface="Arial" panose="020B0604020202020204" pitchFamily="34" charset="0"/>
                <a:cs typeface="Arial" panose="020B0604020202020204" pitchFamily="34" charset="0"/>
              </a:rPr>
              <a:t>to…</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381" r="31741"/>
          <a:stretch/>
        </p:blipFill>
        <p:spPr>
          <a:xfrm>
            <a:off x="2598234" y="739795"/>
            <a:ext cx="6266986" cy="5369267"/>
          </a:xfrm>
          <a:ln w="38100">
            <a:noFill/>
          </a:ln>
        </p:spPr>
      </p:pic>
    </p:spTree>
    <p:extLst>
      <p:ext uri="{BB962C8B-B14F-4D97-AF65-F5344CB8AC3E}">
        <p14:creationId xmlns:p14="http://schemas.microsoft.com/office/powerpoint/2010/main" val="4199264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a:latin typeface="Arial" panose="020B0604020202020204" pitchFamily="34" charset="0"/>
                <a:cs typeface="Arial" panose="020B0604020202020204" pitchFamily="34" charset="0"/>
              </a:rPr>
              <a:t>Let’s be better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3553" y="785561"/>
            <a:ext cx="6388755" cy="3596868"/>
          </a:xfrm>
        </p:spPr>
      </p:pic>
      <p:sp>
        <p:nvSpPr>
          <p:cNvPr id="5" name="TextBox 4"/>
          <p:cNvSpPr txBox="1"/>
          <p:nvPr/>
        </p:nvSpPr>
        <p:spPr>
          <a:xfrm>
            <a:off x="2621215" y="4979891"/>
            <a:ext cx="6073430" cy="1107996"/>
          </a:xfrm>
          <a:prstGeom prst="rect">
            <a:avLst/>
          </a:prstGeom>
          <a:noFill/>
        </p:spPr>
        <p:txBody>
          <a:bodyPr wrap="square" rtlCol="0">
            <a:spAutoFit/>
          </a:bodyPr>
          <a:lstStyle/>
          <a:p>
            <a:pPr algn="ctr"/>
            <a:r>
              <a:rPr lang="en-NZ" sz="2400" b="1" dirty="0">
                <a:latin typeface="Arial" panose="020B0604020202020204" pitchFamily="34" charset="0"/>
                <a:cs typeface="Arial" panose="020B0604020202020204" pitchFamily="34" charset="0"/>
              </a:rPr>
              <a:t>‘Anyone who welcomes one of these little children in my name welcomes me.’</a:t>
            </a:r>
          </a:p>
          <a:p>
            <a:pPr algn="ctr"/>
            <a:r>
              <a:rPr lang="en-NZ" dirty="0">
                <a:latin typeface="Arial" panose="020B0604020202020204" pitchFamily="34" charset="0"/>
                <a:cs typeface="Arial" panose="020B0604020202020204" pitchFamily="34" charset="0"/>
              </a:rPr>
              <a:t>Mark 9:37</a:t>
            </a:r>
          </a:p>
        </p:txBody>
      </p:sp>
    </p:spTree>
    <p:extLst>
      <p:ext uri="{BB962C8B-B14F-4D97-AF65-F5344CB8AC3E}">
        <p14:creationId xmlns:p14="http://schemas.microsoft.com/office/powerpoint/2010/main" val="355231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664" y="713678"/>
            <a:ext cx="6311590" cy="707886"/>
          </a:xfrm>
          <a:prstGeom prst="rect">
            <a:avLst/>
          </a:prstGeom>
          <a:solidFill>
            <a:schemeClr val="accent1"/>
          </a:solidFill>
        </p:spPr>
        <p:txBody>
          <a:bodyPr wrap="square">
            <a:spAutoFit/>
          </a:bodyPr>
          <a:lstStyle/>
          <a:p>
            <a:pPr algn="ctr"/>
            <a:r>
              <a:rPr lang="en-NZ" sz="4000" b="1" dirty="0">
                <a:latin typeface="Arial" panose="020B0604020202020204" pitchFamily="34" charset="0"/>
                <a:cs typeface="Arial" panose="020B0604020202020204" pitchFamily="34" charset="0"/>
              </a:rPr>
              <a:t>Praying for children</a:t>
            </a:r>
            <a:endParaRPr lang="en-NZ" sz="4000" b="1" dirty="0"/>
          </a:p>
        </p:txBody>
      </p:sp>
      <p:pic>
        <p:nvPicPr>
          <p:cNvPr id="6" name="Picture 5"/>
          <p:cNvPicPr>
            <a:picLocks noChangeAspect="1"/>
          </p:cNvPicPr>
          <p:nvPr/>
        </p:nvPicPr>
        <p:blipFill>
          <a:blip r:embed="rId2"/>
          <a:stretch>
            <a:fillRect/>
          </a:stretch>
        </p:blipFill>
        <p:spPr>
          <a:xfrm>
            <a:off x="6824546" y="137712"/>
            <a:ext cx="2132233" cy="6608775"/>
          </a:xfrm>
          <a:prstGeom prst="rect">
            <a:avLst/>
          </a:prstGeom>
          <a:ln w="0">
            <a:solidFill>
              <a:schemeClr val="tx1"/>
            </a:solidFill>
          </a:ln>
        </p:spPr>
      </p:pic>
      <p:sp>
        <p:nvSpPr>
          <p:cNvPr id="7" name="Rectangle 6"/>
          <p:cNvSpPr/>
          <p:nvPr/>
        </p:nvSpPr>
        <p:spPr>
          <a:xfrm>
            <a:off x="752708" y="1918008"/>
            <a:ext cx="5876692" cy="3970318"/>
          </a:xfrm>
          <a:prstGeom prst="rect">
            <a:avLst/>
          </a:prstGeom>
        </p:spPr>
        <p:txBody>
          <a:bodyPr wrap="square">
            <a:spAutoFit/>
          </a:bodyPr>
          <a:lstStyle/>
          <a:p>
            <a:pPr>
              <a:spcBef>
                <a:spcPts val="0"/>
              </a:spcBef>
            </a:pPr>
            <a:r>
              <a:rPr lang="en-NZ" sz="2800" dirty="0">
                <a:latin typeface="Arial" panose="020B0604020202020204" pitchFamily="34" charset="0"/>
                <a:cs typeface="Arial" panose="020B0604020202020204" pitchFamily="34" charset="0"/>
              </a:rPr>
              <a:t>Take a </a:t>
            </a:r>
            <a:r>
              <a:rPr lang="en-NZ" sz="2800" b="1" dirty="0">
                <a:latin typeface="Arial" panose="020B0604020202020204" pitchFamily="34" charset="0"/>
                <a:cs typeface="Arial" panose="020B0604020202020204" pitchFamily="34" charset="0"/>
              </a:rPr>
              <a:t>bookmark</a:t>
            </a:r>
            <a:r>
              <a:rPr lang="en-NZ" sz="2800" dirty="0">
                <a:latin typeface="Arial" panose="020B0604020202020204" pitchFamily="34" charset="0"/>
                <a:cs typeface="Arial" panose="020B0604020202020204" pitchFamily="34" charset="0"/>
              </a:rPr>
              <a:t>. </a:t>
            </a:r>
          </a:p>
          <a:p>
            <a:pPr>
              <a:spcBef>
                <a:spcPts val="0"/>
              </a:spcBef>
            </a:pPr>
            <a:r>
              <a:rPr lang="en-NZ" sz="2400" i="1" dirty="0">
                <a:latin typeface="Arial" panose="020B0604020202020204" pitchFamily="34" charset="0"/>
                <a:cs typeface="Arial" panose="020B0604020202020204" pitchFamily="34" charset="0"/>
              </a:rPr>
              <a:t>Commit to reading the printed prayer and different phrase each day </a:t>
            </a:r>
          </a:p>
          <a:p>
            <a:pPr>
              <a:spcBef>
                <a:spcPts val="0"/>
              </a:spcBef>
            </a:pPr>
            <a:r>
              <a:rPr lang="en-NZ" sz="2400" i="1" dirty="0">
                <a:latin typeface="Arial" panose="020B0604020202020204" pitchFamily="34" charset="0"/>
                <a:cs typeface="Arial" panose="020B0604020202020204" pitchFamily="34" charset="0"/>
              </a:rPr>
              <a:t>to guide your prayer and action.</a:t>
            </a:r>
          </a:p>
          <a:p>
            <a:pPr>
              <a:spcBef>
                <a:spcPts val="0"/>
              </a:spcBef>
            </a:pPr>
            <a:endParaRPr lang="en-NZ" sz="2800" dirty="0">
              <a:latin typeface="Arial" panose="020B0604020202020204" pitchFamily="34" charset="0"/>
              <a:cs typeface="Arial" panose="020B0604020202020204" pitchFamily="34" charset="0"/>
            </a:endParaRPr>
          </a:p>
          <a:p>
            <a:r>
              <a:rPr lang="en-NZ" sz="2800" b="1" dirty="0">
                <a:latin typeface="Arial" panose="020B0604020202020204" pitchFamily="34" charset="0"/>
                <a:cs typeface="Arial" panose="020B0604020202020204" pitchFamily="34" charset="0"/>
              </a:rPr>
              <a:t>For a daily story and more ideas</a:t>
            </a:r>
            <a:r>
              <a:rPr lang="en-NZ" sz="2800" b="1" i="1" dirty="0">
                <a:latin typeface="Arial" panose="020B0604020202020204" pitchFamily="34" charset="0"/>
                <a:cs typeface="Arial" panose="020B0604020202020204" pitchFamily="34" charset="0"/>
              </a:rPr>
              <a:t> </a:t>
            </a:r>
          </a:p>
          <a:p>
            <a:r>
              <a:rPr lang="en-NZ" sz="2400" i="1" dirty="0">
                <a:latin typeface="Arial" panose="020B0604020202020204" pitchFamily="34" charset="0"/>
                <a:cs typeface="Arial" panose="020B0604020202020204" pitchFamily="34" charset="0"/>
              </a:rPr>
              <a:t>go to </a:t>
            </a:r>
            <a:r>
              <a:rPr lang="en-NZ" sz="2400" i="1" u="sng" dirty="0">
                <a:latin typeface="Arial" panose="020B0604020202020204" pitchFamily="34" charset="0"/>
                <a:cs typeface="Arial" panose="020B0604020202020204" pitchFamily="34" charset="0"/>
                <a:hlinkClick r:id="rId3"/>
              </a:rPr>
              <a:t>www.pcfm.org.nz</a:t>
            </a:r>
            <a:r>
              <a:rPr lang="en-NZ" sz="2400" i="1" u="sng" dirty="0">
                <a:latin typeface="Arial" panose="020B0604020202020204" pitchFamily="34" charset="0"/>
                <a:cs typeface="Arial" panose="020B0604020202020204" pitchFamily="34" charset="0"/>
              </a:rPr>
              <a:t>  </a:t>
            </a:r>
            <a:r>
              <a:rPr lang="en-NZ" sz="2400" i="1" dirty="0">
                <a:latin typeface="Arial" panose="020B0604020202020204" pitchFamily="34" charset="0"/>
                <a:cs typeface="Arial" panose="020B0604020202020204" pitchFamily="34" charset="0"/>
              </a:rPr>
              <a:t> </a:t>
            </a:r>
          </a:p>
          <a:p>
            <a:r>
              <a:rPr lang="en-NZ" sz="2400" i="1">
                <a:latin typeface="Arial" panose="020B0604020202020204" pitchFamily="34" charset="0"/>
                <a:cs typeface="Arial" panose="020B0604020202020204" pitchFamily="34" charset="0"/>
              </a:rPr>
              <a:t>And a </a:t>
            </a:r>
            <a:r>
              <a:rPr lang="en-NZ" sz="2400" i="1" dirty="0">
                <a:latin typeface="Arial" panose="020B0604020202020204" pitchFamily="34" charset="0"/>
                <a:cs typeface="Arial" panose="020B0604020202020204" pitchFamily="34" charset="0"/>
              </a:rPr>
              <a:t>daily blog </a:t>
            </a:r>
            <a:r>
              <a:rPr lang="en-NZ" sz="2400" i="1" dirty="0">
                <a:latin typeface="Arial" panose="020B0604020202020204" pitchFamily="34" charset="0"/>
                <a:cs typeface="Arial" panose="020B0604020202020204" pitchFamily="34" charset="0"/>
                <a:hlinkClick r:id="rId4"/>
              </a:rPr>
              <a:t>https://prayingforchildren2020.wordpress.com/blog-2/</a:t>
            </a:r>
            <a:r>
              <a:rPr lang="en-NZ" sz="24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0702786"/>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427</TotalTime>
  <Words>1412</Words>
  <Application>Microsoft Macintosh PowerPoint</Application>
  <PresentationFormat>On-screen Show (4:3)</PresentationFormat>
  <Paragraphs>64</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Corbel</vt:lpstr>
      <vt:lpstr>Wingdings 2</vt:lpstr>
      <vt:lpstr>Frame</vt:lpstr>
      <vt:lpstr> Praying for children Karakia Mo Ngā Tamariki </vt:lpstr>
      <vt:lpstr>Make Space</vt:lpstr>
      <vt:lpstr>Look Around</vt:lpstr>
      <vt:lpstr>What would  it take?</vt:lpstr>
      <vt:lpstr>How does  it feel?</vt:lpstr>
      <vt:lpstr>Celebrate!</vt:lpstr>
      <vt:lpstr>Let’s bother to…</vt:lpstr>
      <vt:lpstr>Let’s be better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for children</dc:title>
  <dc:creator>Cheryl Harray</dc:creator>
  <cp:lastModifiedBy>Julie Penno</cp:lastModifiedBy>
  <cp:revision>27</cp:revision>
  <cp:lastPrinted>2020-07-01T01:21:59Z</cp:lastPrinted>
  <dcterms:created xsi:type="dcterms:W3CDTF">2020-06-25T00:22:48Z</dcterms:created>
  <dcterms:modified xsi:type="dcterms:W3CDTF">2020-07-15T07:21:36Z</dcterms:modified>
</cp:coreProperties>
</file>